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3" r:id="rId7"/>
    <p:sldId id="260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0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0D4D4-5F17-4932-9060-634DCAC92A8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3059A-6F68-41A4-A362-FB3F55D16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Освоение метода окраски мазков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Граму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Метод назван именами немецких медиков — микробиолога Франца </a:t>
            </a:r>
            <a:r>
              <a:rPr lang="ru-RU" dirty="0" err="1" smtClean="0">
                <a:solidFill>
                  <a:srgbClr val="002060"/>
                </a:solidFill>
              </a:rPr>
              <a:t>Циля</a:t>
            </a:r>
            <a:r>
              <a:rPr lang="ru-RU" dirty="0" smtClean="0">
                <a:solidFill>
                  <a:srgbClr val="002060"/>
                </a:solidFill>
              </a:rPr>
              <a:t> (1857—1926) и патологоанатома Фридриха </a:t>
            </a:r>
            <a:r>
              <a:rPr lang="ru-RU" dirty="0" err="1" smtClean="0">
                <a:solidFill>
                  <a:srgbClr val="002060"/>
                </a:solidFill>
              </a:rPr>
              <a:t>Нельсена</a:t>
            </a:r>
            <a:r>
              <a:rPr lang="ru-RU" dirty="0" smtClean="0">
                <a:solidFill>
                  <a:srgbClr val="002060"/>
                </a:solidFill>
              </a:rPr>
              <a:t> (1854—1898), которые разработали его в 1882-1883 гг.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Техника окрашивания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643578"/>
          </a:xfrm>
        </p:spPr>
        <p:txBody>
          <a:bodyPr>
            <a:normAutofit fontScale="77500" lnSpcReduction="20000"/>
          </a:bodyPr>
          <a:lstStyle/>
          <a:p>
            <a:pPr algn="just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Фиксированный мазок покрывают плоской фильтровальной бумагой и наливают на неё фуксин </a:t>
            </a:r>
            <a:r>
              <a:rPr lang="ru-RU" dirty="0" err="1" smtClean="0">
                <a:solidFill>
                  <a:srgbClr val="002060"/>
                </a:solidFill>
              </a:rPr>
              <a:t>Циля</a:t>
            </a:r>
            <a:r>
              <a:rPr lang="ru-RU" dirty="0" smtClean="0">
                <a:solidFill>
                  <a:srgbClr val="002060"/>
                </a:solidFill>
              </a:rPr>
              <a:t>. Мазок подогревают над пламенем горелки до появления паров, затем отводят для охлаждения и добавляют новую порцию красителя. Подогревание повторяют 2—3 раза. </a:t>
            </a:r>
          </a:p>
          <a:p>
            <a:pPr algn="just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После охлаждения снимают фильтровальную бумагу и промывают препарат водой.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3.  Препарат обесцвечивают путем нанесения на него 3 % солянокислого спирта в течение 10 секунд.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4. Промывают несколько раз водой.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5. Окрашивают препараты метиленовым синим 5-7 мин.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 6. Промывают водой и высушивают.</a:t>
            </a:r>
          </a:p>
          <a:p>
            <a:pPr algn="just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окраске по методу </a:t>
            </a:r>
            <a:r>
              <a:rPr lang="ru-RU" dirty="0" err="1" smtClean="0">
                <a:solidFill>
                  <a:srgbClr val="002060"/>
                </a:solidFill>
              </a:rPr>
              <a:t>Циля</a:t>
            </a:r>
            <a:r>
              <a:rPr lang="ru-RU" dirty="0" smtClean="0">
                <a:solidFill>
                  <a:srgbClr val="002060"/>
                </a:solidFill>
              </a:rPr>
              <a:t> — </a:t>
            </a:r>
            <a:r>
              <a:rPr lang="ru-RU" dirty="0" err="1" smtClean="0">
                <a:solidFill>
                  <a:srgbClr val="002060"/>
                </a:solidFill>
              </a:rPr>
              <a:t>Нельсена</a:t>
            </a:r>
            <a:r>
              <a:rPr lang="ru-RU" dirty="0" smtClean="0">
                <a:solidFill>
                  <a:srgbClr val="002060"/>
                </a:solidFill>
              </a:rPr>
              <a:t> кислотоустойчивые бактерии приобретают интенсивно красный цвет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остальная микрофлора окрашивается в светло-синий цвет.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Метод </a:t>
            </a:r>
            <a:r>
              <a:rPr lang="ru-RU" b="1" dirty="0" err="1">
                <a:solidFill>
                  <a:srgbClr val="002060"/>
                </a:solidFill>
              </a:rPr>
              <a:t>Грама</a:t>
            </a:r>
            <a:r>
              <a:rPr lang="ru-RU" dirty="0">
                <a:solidFill>
                  <a:srgbClr val="002060"/>
                </a:solidFill>
              </a:rPr>
              <a:t> — </a:t>
            </a:r>
            <a:r>
              <a:rPr lang="ru-RU" dirty="0" smtClean="0">
                <a:solidFill>
                  <a:srgbClr val="002060"/>
                </a:solidFill>
              </a:rPr>
              <a:t>метод окраски микроорганизмов</a:t>
            </a:r>
            <a:r>
              <a:rPr lang="ru-RU" dirty="0">
                <a:solidFill>
                  <a:srgbClr val="002060"/>
                </a:solidFill>
              </a:rPr>
              <a:t> для исследования, позволяющий дифференцировать </a:t>
            </a:r>
            <a:r>
              <a:rPr lang="ru-RU" dirty="0" smtClean="0">
                <a:solidFill>
                  <a:srgbClr val="002060"/>
                </a:solidFill>
              </a:rPr>
              <a:t>бактерии</a:t>
            </a:r>
            <a:r>
              <a:rPr lang="ru-RU" dirty="0">
                <a:solidFill>
                  <a:srgbClr val="002060"/>
                </a:solidFill>
              </a:rPr>
              <a:t> по биохимическим свойствам </a:t>
            </a:r>
            <a:r>
              <a:rPr lang="ru-RU" dirty="0" smtClean="0">
                <a:solidFill>
                  <a:srgbClr val="002060"/>
                </a:solidFill>
              </a:rPr>
              <a:t>их клеточной стенки. </a:t>
            </a:r>
            <a:r>
              <a:rPr lang="ru-RU" dirty="0">
                <a:solidFill>
                  <a:srgbClr val="002060"/>
                </a:solidFill>
              </a:rPr>
              <a:t>Предложен в </a:t>
            </a:r>
            <a:r>
              <a:rPr lang="ru-RU" dirty="0" smtClean="0">
                <a:solidFill>
                  <a:srgbClr val="002060"/>
                </a:solidFill>
              </a:rPr>
              <a:t> 1884 году датским врачом </a:t>
            </a:r>
            <a:r>
              <a:rPr lang="ru-RU" dirty="0" err="1" smtClean="0">
                <a:solidFill>
                  <a:srgbClr val="002060"/>
                </a:solidFill>
              </a:rPr>
              <a:t>Гансом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Кристианом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Йоахимом</a:t>
            </a: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dirty="0" err="1" smtClean="0">
                <a:solidFill>
                  <a:srgbClr val="002060"/>
                </a:solidFill>
              </a:rPr>
              <a:t>Грамом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57166"/>
            <a:ext cx="8929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Отношение микроорганизмов к красителям определяет их </a:t>
            </a:r>
            <a:r>
              <a:rPr lang="ru-RU" sz="2800" b="1" u="sng" dirty="0" err="1">
                <a:solidFill>
                  <a:schemeClr val="accent2">
                    <a:lumMod val="50000"/>
                  </a:schemeClr>
                </a:solidFill>
              </a:rPr>
              <a:t>тинкториальные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 свойства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Техника окрашивания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64357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1. На </a:t>
            </a:r>
            <a:r>
              <a:rPr lang="ru-RU" sz="3600" dirty="0">
                <a:solidFill>
                  <a:srgbClr val="002060"/>
                </a:solidFill>
              </a:rPr>
              <a:t>фиксированный мазок наливают один из </a:t>
            </a:r>
            <a:r>
              <a:rPr lang="ru-RU" sz="3600" dirty="0" err="1">
                <a:solidFill>
                  <a:srgbClr val="002060"/>
                </a:solidFill>
              </a:rPr>
              <a:t>осно́вных</a:t>
            </a:r>
            <a:r>
              <a:rPr lang="ru-RU" sz="3600" dirty="0">
                <a:solidFill>
                  <a:srgbClr val="002060"/>
                </a:solidFill>
              </a:rPr>
              <a:t> красителей </a:t>
            </a:r>
            <a:r>
              <a:rPr lang="ru-RU" sz="3600" dirty="0" smtClean="0">
                <a:solidFill>
                  <a:srgbClr val="002060"/>
                </a:solidFill>
              </a:rPr>
              <a:t>(</a:t>
            </a:r>
            <a:r>
              <a:rPr lang="ru-RU" sz="3600" dirty="0" err="1" smtClean="0">
                <a:solidFill>
                  <a:srgbClr val="002060"/>
                </a:solidFill>
              </a:rPr>
              <a:t>генцианвиолет</a:t>
            </a:r>
            <a:r>
              <a:rPr lang="ru-RU" sz="3600" smtClean="0">
                <a:solidFill>
                  <a:srgbClr val="002060"/>
                </a:solidFill>
              </a:rPr>
              <a:t>) на </a:t>
            </a:r>
            <a:r>
              <a:rPr lang="ru-RU" sz="3600" dirty="0">
                <a:solidFill>
                  <a:srgbClr val="002060"/>
                </a:solidFill>
              </a:rPr>
              <a:t>2—3 </a:t>
            </a:r>
            <a:r>
              <a:rPr lang="ru-RU" sz="3600" dirty="0" smtClean="0">
                <a:solidFill>
                  <a:srgbClr val="002060"/>
                </a:solidFill>
              </a:rPr>
              <a:t>минуты (во </a:t>
            </a:r>
            <a:r>
              <a:rPr lang="ru-RU" sz="3600" dirty="0">
                <a:solidFill>
                  <a:srgbClr val="002060"/>
                </a:solidFill>
              </a:rPr>
              <a:t>избежание осадков окрашивают через фильтровальную </a:t>
            </a:r>
            <a:r>
              <a:rPr lang="ru-RU" sz="3600" dirty="0" smtClean="0">
                <a:solidFill>
                  <a:srgbClr val="002060"/>
                </a:solidFill>
              </a:rPr>
              <a:t>бумагу).</a:t>
            </a:r>
            <a:endParaRPr lang="ru-RU" sz="3600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2. Сливают </a:t>
            </a:r>
            <a:r>
              <a:rPr lang="ru-RU" sz="3600" dirty="0">
                <a:solidFill>
                  <a:srgbClr val="002060"/>
                </a:solidFill>
              </a:rPr>
              <a:t>краску, аккуратно удаляют фильтровальную бумагу. Мазок заливают </a:t>
            </a:r>
            <a:r>
              <a:rPr lang="ru-RU" sz="3600" dirty="0" smtClean="0">
                <a:solidFill>
                  <a:srgbClr val="002060"/>
                </a:solidFill>
              </a:rPr>
              <a:t>раствором </a:t>
            </a:r>
            <a:r>
              <a:rPr lang="ru-RU" sz="3600" dirty="0" err="1" smtClean="0">
                <a:solidFill>
                  <a:srgbClr val="002060"/>
                </a:solidFill>
              </a:rPr>
              <a:t>Люголя</a:t>
            </a:r>
            <a:r>
              <a:rPr lang="ru-RU" sz="3600" dirty="0" smtClean="0">
                <a:solidFill>
                  <a:srgbClr val="002060"/>
                </a:solidFill>
              </a:rPr>
              <a:t> на </a:t>
            </a:r>
            <a:r>
              <a:rPr lang="ru-RU" sz="3600" dirty="0">
                <a:solidFill>
                  <a:srgbClr val="002060"/>
                </a:solidFill>
              </a:rPr>
              <a:t>1—2 минуты до почернения препарата.</a:t>
            </a: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3.  Раствор </a:t>
            </a:r>
            <a:r>
              <a:rPr lang="ru-RU" sz="3600" dirty="0">
                <a:solidFill>
                  <a:srgbClr val="002060"/>
                </a:solidFill>
              </a:rPr>
              <a:t>сливают, мазок прополаскивают 96° этиловым </a:t>
            </a:r>
            <a:r>
              <a:rPr lang="ru-RU" sz="3600" dirty="0" smtClean="0">
                <a:solidFill>
                  <a:srgbClr val="002060"/>
                </a:solidFill>
              </a:rPr>
              <a:t>спиртом, приблизительно </a:t>
            </a:r>
            <a:r>
              <a:rPr lang="ru-RU" sz="3600" dirty="0">
                <a:solidFill>
                  <a:srgbClr val="002060"/>
                </a:solidFill>
              </a:rPr>
              <a:t>20—40—60 </a:t>
            </a:r>
            <a:r>
              <a:rPr lang="ru-RU" sz="3600" dirty="0" smtClean="0">
                <a:solidFill>
                  <a:srgbClr val="002060"/>
                </a:solidFill>
              </a:rPr>
              <a:t>секунд.</a:t>
            </a:r>
            <a:endParaRPr lang="ru-RU" sz="3600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4. Тщательно </a:t>
            </a:r>
            <a:r>
              <a:rPr lang="ru-RU" sz="3600" dirty="0">
                <a:solidFill>
                  <a:srgbClr val="002060"/>
                </a:solidFill>
              </a:rPr>
              <a:t>промывают стекла в проточной или дистиллированной воде 1—2 мин.</a:t>
            </a: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5.  Для </a:t>
            </a:r>
            <a:r>
              <a:rPr lang="ru-RU" sz="3600" dirty="0">
                <a:solidFill>
                  <a:srgbClr val="002060"/>
                </a:solidFill>
              </a:rPr>
              <a:t>выявления грамотрицательной группы бактерий препараты дополнительно окрашивают </a:t>
            </a:r>
            <a:r>
              <a:rPr lang="ru-RU" sz="3600" dirty="0" smtClean="0">
                <a:solidFill>
                  <a:srgbClr val="002060"/>
                </a:solidFill>
              </a:rPr>
              <a:t>фуксином </a:t>
            </a:r>
            <a:r>
              <a:rPr lang="ru-RU" sz="3600" dirty="0" err="1" smtClean="0">
                <a:solidFill>
                  <a:srgbClr val="002060"/>
                </a:solidFill>
              </a:rPr>
              <a:t>Пфейффера</a:t>
            </a:r>
            <a:r>
              <a:rPr lang="ru-RU" sz="3600" dirty="0">
                <a:solidFill>
                  <a:srgbClr val="002060"/>
                </a:solidFill>
              </a:rPr>
              <a:t> (</a:t>
            </a:r>
            <a:r>
              <a:rPr lang="ru-RU" sz="3600" dirty="0" smtClean="0">
                <a:solidFill>
                  <a:srgbClr val="002060"/>
                </a:solidFill>
              </a:rPr>
              <a:t>2—3 </a:t>
            </a:r>
            <a:r>
              <a:rPr lang="ru-RU" sz="3600" dirty="0">
                <a:solidFill>
                  <a:srgbClr val="002060"/>
                </a:solidFill>
              </a:rPr>
              <a:t>мин).</a:t>
            </a:r>
          </a:p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6.  Промывают </a:t>
            </a:r>
            <a:r>
              <a:rPr lang="ru-RU" sz="3600" dirty="0">
                <a:solidFill>
                  <a:srgbClr val="002060"/>
                </a:solidFill>
              </a:rPr>
              <a:t>в проточной воде и высушивают фильтровальной бумагой.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При данном методе одни бактерии окрашиваются в </a:t>
            </a:r>
            <a:r>
              <a:rPr lang="ru-RU" u="sng" dirty="0">
                <a:solidFill>
                  <a:srgbClr val="7030A0"/>
                </a:solidFill>
              </a:rPr>
              <a:t>тёмно – фиолетовый цвет </a:t>
            </a:r>
            <a:r>
              <a:rPr lang="ru-RU" dirty="0">
                <a:solidFill>
                  <a:srgbClr val="002060"/>
                </a:solidFill>
              </a:rPr>
              <a:t>(грамположительные), другие – </a:t>
            </a:r>
            <a:r>
              <a:rPr lang="ru-RU" dirty="0">
                <a:solidFill>
                  <a:srgbClr val="FF0000"/>
                </a:solidFill>
              </a:rPr>
              <a:t>в красный или розовый</a:t>
            </a:r>
            <a:r>
              <a:rPr lang="ru-RU" dirty="0">
                <a:solidFill>
                  <a:srgbClr val="002060"/>
                </a:solidFill>
              </a:rPr>
              <a:t> (грамотрицательные). Сущность метода состоит в том, что клеточная стенка грамположительных бактерий прочно фиксируют комплекс </a:t>
            </a:r>
            <a:r>
              <a:rPr lang="ru-RU" dirty="0" err="1">
                <a:solidFill>
                  <a:srgbClr val="002060"/>
                </a:solidFill>
              </a:rPr>
              <a:t>генцианвиолет</a:t>
            </a:r>
            <a:r>
              <a:rPr lang="ru-RU" dirty="0">
                <a:solidFill>
                  <a:srgbClr val="002060"/>
                </a:solidFill>
              </a:rPr>
              <a:t> – раствор </a:t>
            </a:r>
            <a:r>
              <a:rPr lang="ru-RU" dirty="0" err="1">
                <a:solidFill>
                  <a:srgbClr val="002060"/>
                </a:solidFill>
              </a:rPr>
              <a:t>Люголя</a:t>
            </a:r>
            <a:r>
              <a:rPr lang="ru-RU" dirty="0">
                <a:solidFill>
                  <a:srgbClr val="002060"/>
                </a:solidFill>
              </a:rPr>
              <a:t>, не обесцвечивается этанолом и потому не воспринимает дополнительный краситель (фуксин). У грамотрицательных микробов комплекс легко вымывается из клетки этанолом, и они окрашиваются дополнительным красителем.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https://encrypted-tbn0.gstatic.com/images?q=tbn:ANd9GcTxKqXQwka30YNP7UemEDk7fB_vINYSF4Le5_Ull3Fjl_bsv2p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3786214" cy="3786214"/>
          </a:xfrm>
          <a:prstGeom prst="rect">
            <a:avLst/>
          </a:prstGeom>
          <a:noFill/>
        </p:spPr>
      </p:pic>
      <p:pic>
        <p:nvPicPr>
          <p:cNvPr id="1028" name="Picture 4" descr="http://litterref.ru/files/17/e3376dfe9f911cde219009d431b991a6.html_files/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143248"/>
            <a:ext cx="3700486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У грамположительных микробов содержание РНК примерно в 8 раз больше, чем ДНК. Цитоплазма имеет кислую реакцию (</a:t>
            </a:r>
            <a:r>
              <a:rPr lang="ru-RU" dirty="0" err="1">
                <a:solidFill>
                  <a:srgbClr val="002060"/>
                </a:solidFill>
              </a:rPr>
              <a:t>рН</a:t>
            </a:r>
            <a:r>
              <a:rPr lang="ru-RU" dirty="0">
                <a:solidFill>
                  <a:srgbClr val="002060"/>
                </a:solidFill>
              </a:rPr>
              <a:t> = 2 - 3). У грамотрицательных микробов в состав многослойной клеточной стенки входят ароматические, серосодержащие и другие аминокислоты. Цитоплазма имеет менее кислую реакцию (</a:t>
            </a:r>
            <a:r>
              <a:rPr lang="ru-RU" dirty="0" err="1">
                <a:solidFill>
                  <a:srgbClr val="002060"/>
                </a:solidFill>
              </a:rPr>
              <a:t>рН</a:t>
            </a:r>
            <a:r>
              <a:rPr lang="ru-RU" dirty="0">
                <a:solidFill>
                  <a:srgbClr val="002060"/>
                </a:solidFill>
              </a:rPr>
              <a:t> = 5) и примерно одинаковое количество ДНК и РНК. В стенке грамположительных микробов много (до 80 % от сухой массы клеток) </a:t>
            </a:r>
            <a:r>
              <a:rPr lang="ru-RU" b="1" dirty="0" err="1">
                <a:solidFill>
                  <a:srgbClr val="002060"/>
                </a:solidFill>
              </a:rPr>
              <a:t>пептидогликана</a:t>
            </a:r>
            <a:r>
              <a:rPr lang="ru-RU" dirty="0">
                <a:solidFill>
                  <a:srgbClr val="002060"/>
                </a:solidFill>
              </a:rPr>
              <a:t> - </a:t>
            </a:r>
            <a:r>
              <a:rPr lang="ru-RU" b="1" dirty="0" err="1">
                <a:solidFill>
                  <a:srgbClr val="002060"/>
                </a:solidFill>
              </a:rPr>
              <a:t>муреина</a:t>
            </a:r>
            <a:r>
              <a:rPr lang="ru-RU" dirty="0">
                <a:solidFill>
                  <a:srgbClr val="002060"/>
                </a:solidFill>
              </a:rPr>
              <a:t>, поры которого при обработке этиловым спиртом сужаются и препятствуют выходу комплекса, образуемого при взаимодействии красителя </a:t>
            </a:r>
            <a:r>
              <a:rPr lang="ru-RU" dirty="0" err="1">
                <a:solidFill>
                  <a:srgbClr val="002060"/>
                </a:solidFill>
              </a:rPr>
              <a:t>генцианового</a:t>
            </a:r>
            <a:r>
              <a:rPr lang="ru-RU" dirty="0">
                <a:solidFill>
                  <a:srgbClr val="002060"/>
                </a:solidFill>
              </a:rPr>
              <a:t> фиолетового с компонентами клетки в присутствии йода. Кроме того, в поверхностном слое этих микробов находится магниевая соль РНК, которая в присутствии йода в кислой среде образует прочное соединение с основными красителями (</a:t>
            </a:r>
            <a:r>
              <a:rPr lang="ru-RU" dirty="0" err="1">
                <a:solidFill>
                  <a:srgbClr val="002060"/>
                </a:solidFill>
              </a:rPr>
              <a:t>генциановым</a:t>
            </a:r>
            <a:r>
              <a:rPr lang="ru-RU" dirty="0">
                <a:solidFill>
                  <a:srgbClr val="002060"/>
                </a:solidFill>
              </a:rPr>
              <a:t> и метиловым фиолетовым), поэтому грамположительные микробы прочно удерживают краситель и окрашиваются в фиолетовый цвет.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928934"/>
            <a:ext cx="8229600" cy="3668707"/>
          </a:xfrm>
        </p:spPr>
        <p:txBody>
          <a:bodyPr>
            <a:normAutofit fontScale="85000" lnSpcReduction="20000"/>
          </a:bodyPr>
          <a:lstStyle/>
          <a:p>
            <a:pPr marL="0" indent="539750" algn="just">
              <a:buNone/>
            </a:pP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ранних классификациях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грамположительные 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бактерии составляли 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Firmicutes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сейчас этот термин используется только для одной, хотя и крупнейшей, их группы. Тип </a:t>
            </a:r>
            <a:r>
              <a:rPr lang="ru-RU" sz="31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Firmicutes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включает много известных родов, таких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Bacillus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Listeria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Staphylococcus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Streptococcus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Enterococcus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Clostridium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Сейчас этот тип также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включает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Mollicutes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бактерии, подобные </a:t>
            </a:r>
            <a:r>
              <a:rPr lang="ru-RU" sz="31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микоплазмам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которые совсем не имеют бактериальной клеточной стенки и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</a:t>
            </a:r>
            <a:r>
              <a:rPr lang="en-US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окрашиваются </a:t>
            </a:r>
            <a:r>
              <a:rPr lang="ru-RU" sz="31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Граму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имеют общее происхождение с грамположительными формами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0" name="Picture 2" descr="https://upload.wikimedia.org/wikipedia/commons/thumb/7/79/Gram_Stain_Anthrax.jpg/300px-Gram_Stain_Anthra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57166"/>
            <a:ext cx="2857500" cy="193357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571500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Грамотрицательные микробы не образуют прочного соединения с основными красителями, легко обесцвечиваются этиловым спиртом и смываются. Такие клетки дополнительно окрашивают другим красителем - фуксином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Пфейффера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Освоение метода окраски спор и кислотоустойчивых микробов по методу </a:t>
            </a:r>
            <a:r>
              <a:rPr lang="ru-RU" b="1" dirty="0" err="1">
                <a:solidFill>
                  <a:srgbClr val="002060"/>
                </a:solidFill>
              </a:rPr>
              <a:t>Циль-Нильсена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Метод окраски по </a:t>
            </a:r>
            <a:r>
              <a:rPr lang="ru-RU" b="1" dirty="0" err="1" smtClean="0">
                <a:solidFill>
                  <a:srgbClr val="002060"/>
                </a:solidFill>
              </a:rPr>
              <a:t>Цилю</a:t>
            </a:r>
            <a:r>
              <a:rPr lang="ru-RU" b="1" dirty="0" smtClean="0">
                <a:solidFill>
                  <a:srgbClr val="002060"/>
                </a:solidFill>
              </a:rPr>
              <a:t> — </a:t>
            </a:r>
            <a:r>
              <a:rPr lang="ru-RU" b="1" smtClean="0">
                <a:solidFill>
                  <a:srgbClr val="002060"/>
                </a:solidFill>
              </a:rPr>
              <a:t>Нильсену</a:t>
            </a:r>
            <a:r>
              <a:rPr lang="ru-RU" dirty="0" smtClean="0">
                <a:solidFill>
                  <a:srgbClr val="002060"/>
                </a:solidFill>
              </a:rPr>
              <a:t> — метод окраски микроорганизмов для выявления кислотоустойчивых микобактерий (возбудителей туберкулезы, </a:t>
            </a:r>
            <a:r>
              <a:rPr lang="ru-RU" dirty="0" err="1" smtClean="0">
                <a:solidFill>
                  <a:srgbClr val="002060"/>
                </a:solidFill>
              </a:rPr>
              <a:t>микобактериозов</a:t>
            </a:r>
            <a:r>
              <a:rPr lang="ru-RU" dirty="0" smtClean="0">
                <a:solidFill>
                  <a:srgbClr val="002060"/>
                </a:solidFill>
              </a:rPr>
              <a:t>, лепры), актиномицетов и других кислотоустойчивых микроорганизмов. Кислотоустойчивость микроорганизмов обусловлена наличием в их клетках липидов, воска и </a:t>
            </a:r>
            <a:r>
              <a:rPr lang="ru-RU" dirty="0" err="1" smtClean="0">
                <a:solidFill>
                  <a:srgbClr val="002060"/>
                </a:solidFill>
              </a:rPr>
              <a:t>оксикислот</a:t>
            </a:r>
            <a:r>
              <a:rPr lang="ru-RU" dirty="0" smtClean="0">
                <a:solidFill>
                  <a:srgbClr val="002060"/>
                </a:solidFill>
              </a:rPr>
              <a:t>. Такие микроорганизмы плохо окрашиваются разведёнными растворами красителей. Для облегчения проникновения красителя в клетки микроорганизмов нанесённый на препарат карболовый фуксин </a:t>
            </a:r>
            <a:r>
              <a:rPr lang="ru-RU" dirty="0" err="1" smtClean="0">
                <a:solidFill>
                  <a:srgbClr val="002060"/>
                </a:solidFill>
              </a:rPr>
              <a:t>Циля</a:t>
            </a:r>
            <a:r>
              <a:rPr lang="ru-RU" dirty="0" smtClean="0">
                <a:solidFill>
                  <a:srgbClr val="002060"/>
                </a:solidFill>
              </a:rPr>
              <a:t> подогревают над пламенем горелки. Окрашенные микроорганизмы не обесцвечиваются слабыми растворами минеральных кислот и спирта.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416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Освоение метода окраски мазков по Граму.</vt:lpstr>
      <vt:lpstr>Презентация PowerPoint</vt:lpstr>
      <vt:lpstr>Техника окрашивания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Освоение метода окраски спор и кислотоустойчивых микробов по методу Циль-Нильсена.</vt:lpstr>
      <vt:lpstr>Презентация PowerPoint</vt:lpstr>
      <vt:lpstr>Презентация PowerPoint</vt:lpstr>
      <vt:lpstr>Техника окрашивания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Освоение метода окраски мазков по методу Грама.</dc:title>
  <dc:creator>987</dc:creator>
  <cp:lastModifiedBy>Эпизоотология_5</cp:lastModifiedBy>
  <cp:revision>12</cp:revision>
  <dcterms:created xsi:type="dcterms:W3CDTF">2015-09-23T09:46:34Z</dcterms:created>
  <dcterms:modified xsi:type="dcterms:W3CDTF">2023-01-16T07:53:27Z</dcterms:modified>
</cp:coreProperties>
</file>